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9" r:id="rId3"/>
    <p:sldId id="258" r:id="rId4"/>
    <p:sldId id="259" r:id="rId5"/>
    <p:sldId id="263" r:id="rId6"/>
    <p:sldId id="261" r:id="rId7"/>
    <p:sldId id="270" r:id="rId8"/>
    <p:sldId id="262" r:id="rId9"/>
    <p:sldId id="264" r:id="rId10"/>
    <p:sldId id="265" r:id="rId11"/>
    <p:sldId id="267" r:id="rId12"/>
    <p:sldId id="266" r:id="rId13"/>
    <p:sldId id="276" r:id="rId14"/>
    <p:sldId id="277" r:id="rId15"/>
    <p:sldId id="275" r:id="rId16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80527-EA0F-4AA2-B3EE-27C733B53139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8ECC1-978C-441A-B04A-3D32A6CA8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133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8ECC1-978C-441A-B04A-3D32A6CA8F2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868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C6B3-08BC-4E43-8FC6-894BD0E7C071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1EB0A-E970-4A93-B36B-9AB7E337BF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98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C6B3-08BC-4E43-8FC6-894BD0E7C071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1EB0A-E970-4A93-B36B-9AB7E337BF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616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C6B3-08BC-4E43-8FC6-894BD0E7C071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1EB0A-E970-4A93-B36B-9AB7E337BF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824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C6B3-08BC-4E43-8FC6-894BD0E7C071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1EB0A-E970-4A93-B36B-9AB7E337BF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81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C6B3-08BC-4E43-8FC6-894BD0E7C071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1EB0A-E970-4A93-B36B-9AB7E337BF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507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C6B3-08BC-4E43-8FC6-894BD0E7C071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1EB0A-E970-4A93-B36B-9AB7E337BF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432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C6B3-08BC-4E43-8FC6-894BD0E7C071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1EB0A-E970-4A93-B36B-9AB7E337BF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44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C6B3-08BC-4E43-8FC6-894BD0E7C071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1EB0A-E970-4A93-B36B-9AB7E337BF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59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C6B3-08BC-4E43-8FC6-894BD0E7C071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1EB0A-E970-4A93-B36B-9AB7E337BF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07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C6B3-08BC-4E43-8FC6-894BD0E7C071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1EB0A-E970-4A93-B36B-9AB7E337BF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013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C6B3-08BC-4E43-8FC6-894BD0E7C071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1EB0A-E970-4A93-B36B-9AB7E337BF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69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EC6B3-08BC-4E43-8FC6-894BD0E7C071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1EB0A-E970-4A93-B36B-9AB7E337BF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652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118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70917" y="692696"/>
            <a:ext cx="7679346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Школа раннего развития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ГБОУ лицей №226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2020-2021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учебный год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Picture 2" descr="ГБОУ лицей №226 Фрунзенск. р-на Санкт-Петербурга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109016"/>
            <a:ext cx="2375495" cy="230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53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118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42910" y="1285860"/>
            <a:ext cx="791829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8" indent="-285750">
              <a:spcBef>
                <a:spcPct val="50000"/>
              </a:spcBef>
              <a:buFontTx/>
              <a:buChar char="•"/>
            </a:pP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обогащению словарного запаса;</a:t>
            </a:r>
          </a:p>
          <a:p>
            <a:pPr marL="285750" indent="-285750">
              <a:spcBef>
                <a:spcPct val="50000"/>
              </a:spcBef>
              <a:buFontTx/>
              <a:buChar char="•"/>
            </a:pP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развитию мелкой моторики руки;</a:t>
            </a:r>
          </a:p>
          <a:p>
            <a:pPr marL="285750" indent="-285750">
              <a:spcBef>
                <a:spcPct val="50000"/>
              </a:spcBef>
              <a:buFontTx/>
              <a:buChar char="•"/>
            </a:pP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развитию пространственной ориентации;</a:t>
            </a:r>
          </a:p>
          <a:p>
            <a:pPr marL="285750" indent="-285750">
              <a:spcBef>
                <a:spcPct val="50000"/>
              </a:spcBef>
              <a:buFontTx/>
              <a:buChar char="•"/>
            </a:pP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развитию изобразительных и графических умений.</a:t>
            </a:r>
          </a:p>
          <a:p>
            <a:pPr marL="285750" indent="-285750">
              <a:spcBef>
                <a:spcPct val="50000"/>
              </a:spcBef>
              <a:buFontTx/>
              <a:buChar char="•"/>
            </a:pPr>
            <a:endParaRPr lang="ru-RU" sz="24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642918"/>
            <a:ext cx="30609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Обучение грамоте</a:t>
            </a:r>
          </a:p>
        </p:txBody>
      </p:sp>
      <p:pic>
        <p:nvPicPr>
          <p:cNvPr id="8" name="Picture 2" descr="http://i.ytimg.com/vi/NTSLXXSR3J8/maxresdefaul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3786190"/>
            <a:ext cx="4275112" cy="24047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448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118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27584" y="1196752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Учебно-методическое пособие Л. Г.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Петерсон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lvl="0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«Ступенька к школе...» (</a:t>
            </a:r>
            <a:r>
              <a:rPr lang="ru-RU" sz="2400" smtClean="0">
                <a:solidFill>
                  <a:srgbClr val="4F81BD">
                    <a:lumMod val="75000"/>
                  </a:srgb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Часть 4 (1) </a:t>
            </a:r>
            <a:r>
              <a:rPr lang="ru-RU" sz="2400">
                <a:solidFill>
                  <a:srgbClr val="4F81BD">
                    <a:lumMod val="75000"/>
                  </a:srgb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и </a:t>
            </a:r>
            <a:r>
              <a:rPr lang="ru-RU" sz="2400" smtClean="0">
                <a:solidFill>
                  <a:srgbClr val="4F81BD">
                    <a:lumMod val="75000"/>
                  </a:srgb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(2)</a:t>
            </a:r>
            <a:endParaRPr lang="ru-RU" sz="2400" dirty="0">
              <a:solidFill>
                <a:srgbClr val="4F81BD">
                  <a:lumMod val="75000"/>
                </a:srgb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571480"/>
            <a:ext cx="2115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Математика</a:t>
            </a:r>
          </a:p>
        </p:txBody>
      </p:sp>
      <p:pic>
        <p:nvPicPr>
          <p:cNvPr id="9" name="Picture 4" descr="Петерсон Л.Г. 6-7 лет. Игралочка-ступенька к школе. Часть 4. Книга 1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772" y="2656856"/>
            <a:ext cx="2549189" cy="350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Петерсон Л.Г. 6-7 лет. Игралочка-ступенька к школе. Часть 4. Книга 2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079" y="2656856"/>
            <a:ext cx="2735611" cy="350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48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118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00100" y="1214422"/>
            <a:ext cx="791829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</a:pPr>
            <a:r>
              <a:rPr lang="ru-RU" sz="2400" b="1" u="sng" dirty="0" smtClean="0">
                <a:solidFill>
                  <a:schemeClr val="accent2"/>
                </a:solidFill>
                <a:latin typeface="Comic Sans MS" pitchFamily="66" charset="0"/>
              </a:rPr>
              <a:t>Формирование представлений:</a:t>
            </a:r>
          </a:p>
          <a:p>
            <a:pPr marL="285750" indent="-285750">
              <a:spcBef>
                <a:spcPct val="50000"/>
              </a:spcBef>
              <a:buFontTx/>
              <a:buChar char="•"/>
            </a:pP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 о натуральном числе;</a:t>
            </a:r>
          </a:p>
          <a:p>
            <a:pPr marL="285750" indent="-285750">
              <a:spcBef>
                <a:spcPct val="50000"/>
              </a:spcBef>
              <a:buFontTx/>
              <a:buChar char="•"/>
            </a:pP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об основных величинах;</a:t>
            </a:r>
          </a:p>
          <a:p>
            <a:pPr marL="285750" indent="-285750">
              <a:spcBef>
                <a:spcPct val="50000"/>
              </a:spcBef>
              <a:buFontTx/>
              <a:buChar char="•"/>
            </a:pP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о простейших геометрических фигурах и многообразии форм предметов;</a:t>
            </a:r>
          </a:p>
          <a:p>
            <a:pPr marL="285750" indent="-285750">
              <a:spcBef>
                <a:spcPct val="50000"/>
              </a:spcBef>
              <a:buFontTx/>
              <a:buChar char="•"/>
            </a:pP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о пространственных направлениях;</a:t>
            </a:r>
          </a:p>
          <a:p>
            <a:pPr marL="285750" indent="-285750">
              <a:spcBef>
                <a:spcPct val="50000"/>
              </a:spcBef>
              <a:buFontTx/>
              <a:buChar char="•"/>
            </a:pP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         о длительности временных отрезков.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71868" y="571480"/>
            <a:ext cx="2115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Математика</a:t>
            </a:r>
          </a:p>
        </p:txBody>
      </p:sp>
    </p:spTree>
    <p:extLst>
      <p:ext uri="{BB962C8B-B14F-4D97-AF65-F5344CB8AC3E}">
        <p14:creationId xmlns:p14="http://schemas.microsoft.com/office/powerpoint/2010/main" val="4448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180" y="0"/>
            <a:ext cx="922118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285984" y="571480"/>
            <a:ext cx="5008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Игровые занятия с психологом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1357298"/>
            <a:ext cx="80010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Tx/>
              <a:buChar char="•"/>
            </a:pP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Помощь в адаптации детей к условиям обучения в школе;</a:t>
            </a:r>
          </a:p>
          <a:p>
            <a:pPr marL="285750" indent="-285750">
              <a:spcBef>
                <a:spcPct val="50000"/>
              </a:spcBef>
              <a:buFontTx/>
              <a:buChar char="•"/>
            </a:pP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Снятие эмоционального и мышечного напряжения;</a:t>
            </a:r>
          </a:p>
          <a:p>
            <a:pPr marL="285750" indent="-285750">
              <a:spcBef>
                <a:spcPct val="50000"/>
              </a:spcBef>
              <a:buFontTx/>
              <a:buChar char="•"/>
            </a:pP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Развитие игровых навыков, произвольного поведения;</a:t>
            </a:r>
          </a:p>
        </p:txBody>
      </p:sp>
      <p:pic>
        <p:nvPicPr>
          <p:cNvPr id="2050" name="Picture 2" descr="http://www.vstars.by/wp-content/uploads/2016/02/dikcyj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929066"/>
            <a:ext cx="3513112" cy="2342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448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180" y="0"/>
            <a:ext cx="922118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285984" y="571480"/>
            <a:ext cx="5008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Игровые занятия с психологом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1357298"/>
            <a:ext cx="800105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Tx/>
              <a:buChar char="•"/>
            </a:pP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Установления положительных и доверительных взаимоотношений со сверстниками и с педагогами;</a:t>
            </a:r>
          </a:p>
          <a:p>
            <a:pPr marL="285750" indent="-285750">
              <a:spcBef>
                <a:spcPct val="50000"/>
              </a:spcBef>
              <a:buFontTx/>
              <a:buChar char="•"/>
            </a:pP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Формирование положительного отношения к ОО.</a:t>
            </a:r>
          </a:p>
        </p:txBody>
      </p:sp>
      <p:pic>
        <p:nvPicPr>
          <p:cNvPr id="4" name="Picture 2" descr="http://img0.liveinternet.ru/images/attach/c/3/77/110/77110214_6113_almohadon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429000"/>
            <a:ext cx="3619504" cy="27146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448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arstyle.org/uploads/posts/2012-05/1336754588_1326785864_bez-imeni-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22"/>
          </a:xfrm>
          <a:prstGeom prst="rect">
            <a:avLst/>
          </a:prstGeom>
          <a:noFill/>
        </p:spPr>
      </p:pic>
      <p:pic>
        <p:nvPicPr>
          <p:cNvPr id="8" name="Рисунок 7" descr="http://s7.hostingkartinok.com/uploads/images/2014/10/1e6d40bf8a035017ead2490845479007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1285860"/>
            <a:ext cx="542928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ГБОУ лицей №226 Фрунзенск. р-на Санкт-Петербурга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108" y="2475731"/>
            <a:ext cx="2392660" cy="2392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48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118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1500174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Формирование у дошкольника качеств, необходимых для овладения учебной деятельностью: любознательности, инициативности, самостоятельности, произвольности, организованности, творческого самовыражения…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67222" y="561661"/>
            <a:ext cx="530112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Цель Школы раннего развития</a:t>
            </a:r>
          </a:p>
          <a:p>
            <a:pPr algn="ctr"/>
            <a:endParaRPr lang="ru-RU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257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118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1196752"/>
            <a:ext cx="820891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Создание условий для развития индивидуальных способностей; </a:t>
            </a:r>
          </a:p>
          <a:p>
            <a:pPr marL="285750" indent="-285750"/>
            <a:endParaRPr lang="ru-RU" sz="24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Формирование готовности к обучению на эмоционально-социальном и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интеллектуальном уровнях;</a:t>
            </a:r>
          </a:p>
          <a:p>
            <a:pPr>
              <a:lnSpc>
                <a:spcPct val="80000"/>
              </a:lnSpc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98543" y="503094"/>
            <a:ext cx="53469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Задачи Школы раннего 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300239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118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85786" y="857232"/>
            <a:ext cx="7918294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Стимулирование коммуникативной, познавательной, игровой и других форм активности  в различных видах деятельности;</a:t>
            </a:r>
          </a:p>
          <a:p>
            <a:pPr marL="285750" indent="-285750"/>
            <a:endParaRPr lang="ru-RU" sz="24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Развитие компетентности в сфере отношений </a:t>
            </a:r>
          </a:p>
          <a:p>
            <a:pPr marL="285750" indent="-285750"/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	к миру, к людям, к себе; включение в различные формы сотрудничества.</a:t>
            </a:r>
          </a:p>
        </p:txBody>
      </p:sp>
    </p:spTree>
    <p:extLst>
      <p:ext uri="{BB962C8B-B14F-4D97-AF65-F5344CB8AC3E}">
        <p14:creationId xmlns:p14="http://schemas.microsoft.com/office/powerpoint/2010/main" val="189099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118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383368" y="444213"/>
            <a:ext cx="43765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Расписание занятий в ШРР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189" y="1844824"/>
            <a:ext cx="450059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ru-RU" sz="2000" b="1" u="sng" dirty="0" smtClean="0">
                <a:solidFill>
                  <a:schemeClr val="accent2"/>
                </a:solidFill>
                <a:latin typeface="Comic Sans MS" pitchFamily="66" charset="0"/>
              </a:rPr>
              <a:t>Среда:</a:t>
            </a:r>
          </a:p>
          <a:p>
            <a:pPr marL="285750" indent="-285750"/>
            <a:r>
              <a:rPr lang="ru-RU" sz="2000" b="1" dirty="0" smtClean="0">
                <a:solidFill>
                  <a:schemeClr val="tx2"/>
                </a:solidFill>
                <a:latin typeface="Comic Sans MS" pitchFamily="66" charset="0"/>
              </a:rPr>
              <a:t>Начало занятий: </a:t>
            </a:r>
            <a:r>
              <a:rPr lang="ru-RU" sz="2000" b="1" dirty="0" smtClean="0">
                <a:solidFill>
                  <a:schemeClr val="accent2"/>
                </a:solidFill>
                <a:latin typeface="Comic Sans MS" pitchFamily="66" charset="0"/>
              </a:rPr>
              <a:t>17.30</a:t>
            </a:r>
          </a:p>
          <a:p>
            <a:pPr marL="285750" indent="-285750"/>
            <a:r>
              <a:rPr lang="ru-RU" sz="2000" b="1" dirty="0" smtClean="0">
                <a:solidFill>
                  <a:schemeClr val="tx2"/>
                </a:solidFill>
                <a:latin typeface="Comic Sans MS" pitchFamily="66" charset="0"/>
              </a:rPr>
              <a:t>Окончание занятий: </a:t>
            </a:r>
            <a:r>
              <a:rPr lang="ru-RU" sz="2000" b="1" dirty="0" smtClean="0">
                <a:solidFill>
                  <a:schemeClr val="accent2"/>
                </a:solidFill>
                <a:latin typeface="Comic Sans MS" pitchFamily="66" charset="0"/>
              </a:rPr>
              <a:t>1</a:t>
            </a:r>
            <a:r>
              <a:rPr lang="en-US" sz="2000" b="1" dirty="0" smtClean="0">
                <a:solidFill>
                  <a:schemeClr val="accent2"/>
                </a:solidFill>
                <a:latin typeface="Comic Sans MS" pitchFamily="66" charset="0"/>
              </a:rPr>
              <a:t>9</a:t>
            </a:r>
            <a:r>
              <a:rPr lang="ru-RU" sz="2000" b="1" dirty="0" smtClean="0">
                <a:solidFill>
                  <a:schemeClr val="accent2"/>
                </a:solidFill>
                <a:latin typeface="Comic Sans MS" pitchFamily="66" charset="0"/>
              </a:rPr>
              <a:t>.</a:t>
            </a:r>
            <a:r>
              <a:rPr lang="en-US" sz="2000" b="1" dirty="0" smtClean="0">
                <a:solidFill>
                  <a:schemeClr val="accent2"/>
                </a:solidFill>
                <a:latin typeface="Comic Sans MS" pitchFamily="66" charset="0"/>
              </a:rPr>
              <a:t>2</a:t>
            </a:r>
            <a:r>
              <a:rPr lang="ru-RU" sz="2000" b="1" dirty="0" smtClean="0">
                <a:solidFill>
                  <a:schemeClr val="accent2"/>
                </a:solidFill>
                <a:latin typeface="Comic Sans MS" pitchFamily="66" charset="0"/>
              </a:rPr>
              <a:t>0</a:t>
            </a:r>
          </a:p>
          <a:p>
            <a:pPr marL="285750" indent="-285750"/>
            <a:endParaRPr lang="ru-RU" sz="20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285750" indent="-285750"/>
            <a:r>
              <a:rPr lang="ru-RU" sz="2000" b="1" dirty="0" smtClean="0">
                <a:solidFill>
                  <a:schemeClr val="tx2"/>
                </a:solidFill>
                <a:latin typeface="Comic Sans MS" pitchFamily="66" charset="0"/>
              </a:rPr>
              <a:t>1 занятие: 17.30 – 18.00</a:t>
            </a:r>
          </a:p>
          <a:p>
            <a:pPr marL="285750" indent="-285750"/>
            <a:r>
              <a:rPr lang="ru-RU" sz="2000" b="1" dirty="0" smtClean="0">
                <a:solidFill>
                  <a:schemeClr val="tx2"/>
                </a:solidFill>
                <a:latin typeface="Comic Sans MS" pitchFamily="66" charset="0"/>
              </a:rPr>
              <a:t>2 занятие: 18.10 – 18.40</a:t>
            </a:r>
          </a:p>
          <a:p>
            <a:pPr marL="285750" indent="-285750"/>
            <a:r>
              <a:rPr lang="ru-RU" sz="2000" b="1" dirty="0" smtClean="0">
                <a:solidFill>
                  <a:schemeClr val="tx2"/>
                </a:solidFill>
                <a:latin typeface="Comic Sans MS" pitchFamily="66" charset="0"/>
              </a:rPr>
              <a:t>3 занятие: 18.50 – 19.20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83968" y="3432439"/>
            <a:ext cx="450059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u="sng" dirty="0" smtClean="0">
                <a:solidFill>
                  <a:schemeClr val="accent2"/>
                </a:solidFill>
                <a:latin typeface="Comic Sans MS" pitchFamily="66" charset="0"/>
              </a:rPr>
              <a:t>Суббота:</a:t>
            </a:r>
            <a:endParaRPr lang="ru-RU" sz="24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285750" indent="-285750"/>
            <a:r>
              <a:rPr lang="ru-RU" sz="2000" b="1" dirty="0" smtClean="0">
                <a:solidFill>
                  <a:schemeClr val="tx2"/>
                </a:solidFill>
                <a:latin typeface="Comic Sans MS" pitchFamily="66" charset="0"/>
              </a:rPr>
              <a:t>Начало занятий: </a:t>
            </a:r>
            <a:r>
              <a:rPr lang="ru-RU" sz="2000" b="1" dirty="0" smtClean="0">
                <a:solidFill>
                  <a:schemeClr val="accent2"/>
                </a:solidFill>
                <a:latin typeface="Comic Sans MS" pitchFamily="66" charset="0"/>
              </a:rPr>
              <a:t>10.00</a:t>
            </a:r>
          </a:p>
          <a:p>
            <a:pPr marL="285750" indent="-285750"/>
            <a:r>
              <a:rPr lang="ru-RU" sz="2000" b="1" dirty="0" smtClean="0">
                <a:solidFill>
                  <a:schemeClr val="tx2"/>
                </a:solidFill>
                <a:latin typeface="Comic Sans MS" pitchFamily="66" charset="0"/>
              </a:rPr>
              <a:t>Окончание занятий: </a:t>
            </a:r>
            <a:r>
              <a:rPr lang="ru-RU" sz="2000" b="1" dirty="0" smtClean="0">
                <a:solidFill>
                  <a:schemeClr val="accent2"/>
                </a:solidFill>
                <a:latin typeface="Comic Sans MS" pitchFamily="66" charset="0"/>
              </a:rPr>
              <a:t>11.50</a:t>
            </a:r>
          </a:p>
          <a:p>
            <a:pPr marL="285750" indent="-285750"/>
            <a:endParaRPr lang="ru-RU" sz="20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285750" indent="-285750"/>
            <a:r>
              <a:rPr lang="ru-RU" sz="2000" b="1" dirty="0" smtClean="0">
                <a:solidFill>
                  <a:schemeClr val="tx2"/>
                </a:solidFill>
                <a:latin typeface="Comic Sans MS" pitchFamily="66" charset="0"/>
              </a:rPr>
              <a:t>1 занятие: 10.00 – 10.30</a:t>
            </a:r>
          </a:p>
          <a:p>
            <a:pPr marL="285750" indent="-285750"/>
            <a:r>
              <a:rPr lang="ru-RU" sz="2000" b="1" dirty="0" smtClean="0">
                <a:solidFill>
                  <a:schemeClr val="tx2"/>
                </a:solidFill>
                <a:latin typeface="Comic Sans MS" pitchFamily="66" charset="0"/>
              </a:rPr>
              <a:t>2 занятие: 10.40 – 11.10</a:t>
            </a:r>
          </a:p>
          <a:p>
            <a:pPr marL="285750" indent="-285750"/>
            <a:r>
              <a:rPr lang="ru-RU" sz="2000" b="1" dirty="0" smtClean="0">
                <a:solidFill>
                  <a:schemeClr val="tx2"/>
                </a:solidFill>
                <a:latin typeface="Comic Sans MS" pitchFamily="66" charset="0"/>
              </a:rPr>
              <a:t>3 занятие: 11.20 – 11.50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91217" y="705823"/>
            <a:ext cx="4500594" cy="1495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285750" indent="-285750" algn="ctr"/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Дни проведения занятий:</a:t>
            </a:r>
            <a:r>
              <a:rPr lang="ru-RU" sz="2400" b="1" dirty="0" smtClean="0">
                <a:solidFill>
                  <a:schemeClr val="accent2"/>
                </a:solidFill>
                <a:latin typeface="Comic Sans MS" pitchFamily="66" charset="0"/>
              </a:rPr>
              <a:t> среда или суббота</a:t>
            </a:r>
          </a:p>
          <a:p>
            <a:pPr marL="285750" indent="-285750"/>
            <a:endParaRPr lang="ru-RU" sz="2400" b="1" dirty="0" smtClean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53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118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779078"/>
              </p:ext>
            </p:extLst>
          </p:nvPr>
        </p:nvGraphicFramePr>
        <p:xfrm>
          <a:off x="614146" y="1556792"/>
          <a:ext cx="7992888" cy="2420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ru-RU" sz="2000" b="1" u="sng" dirty="0" smtClean="0">
                          <a:solidFill>
                            <a:srgbClr val="C00000"/>
                          </a:solidFill>
                          <a:latin typeface="Comic Sans MS" pitchFamily="66" charset="0"/>
                        </a:rPr>
                        <a:t>Среда</a:t>
                      </a:r>
                      <a:endParaRPr lang="ru-RU" sz="2000" b="1" u="sng" dirty="0">
                        <a:solidFill>
                          <a:srgbClr val="C0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Comic Sans MS" pitchFamily="66" charset="0"/>
                        </a:rPr>
                        <a:t>Обучение 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Comic Sans MS" pitchFamily="66" charset="0"/>
                        </a:rPr>
                        <a:t>грамоте</a:t>
                      </a:r>
                      <a:endParaRPr lang="ru-RU" sz="20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Comic Sans MS" pitchFamily="66" charset="0"/>
                        </a:rPr>
                        <a:t>Математика</a:t>
                      </a:r>
                    </a:p>
                    <a:p>
                      <a:pPr algn="ctr"/>
                      <a:endParaRPr lang="ru-RU" sz="20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Comic Sans MS" pitchFamily="66" charset="0"/>
                        </a:rPr>
                        <a:t>Занятия 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Comic Sans MS" pitchFamily="66" charset="0"/>
                        </a:rPr>
                        <a:t>с психологом</a:t>
                      </a:r>
                      <a:endParaRPr lang="ru-RU" sz="2000" b="1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7920">
                <a:tc>
                  <a:txBody>
                    <a:bodyPr/>
                    <a:lstStyle/>
                    <a:p>
                      <a:pPr algn="ctr"/>
                      <a:r>
                        <a:rPr lang="ru-RU" sz="2000" b="1" u="sng" dirty="0" smtClean="0">
                          <a:solidFill>
                            <a:srgbClr val="C00000"/>
                          </a:solidFill>
                          <a:latin typeface="Comic Sans MS" pitchFamily="66" charset="0"/>
                        </a:rPr>
                        <a:t>Суббота</a:t>
                      </a:r>
                      <a:endParaRPr lang="ru-RU" sz="2000" b="1" u="sng" dirty="0">
                        <a:solidFill>
                          <a:srgbClr val="C0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Обучение грамоте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Математика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Занятия 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с психологом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383368" y="548680"/>
            <a:ext cx="43765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Расписание занятий в ШРР</a:t>
            </a:r>
          </a:p>
        </p:txBody>
      </p:sp>
    </p:spTree>
    <p:extLst>
      <p:ext uri="{BB962C8B-B14F-4D97-AF65-F5344CB8AC3E}">
        <p14:creationId xmlns:p14="http://schemas.microsoft.com/office/powerpoint/2010/main" val="307254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116" y="0"/>
            <a:ext cx="922118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383368" y="548680"/>
            <a:ext cx="33884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Преподаватели ШРР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0098" y="1048399"/>
            <a:ext cx="85347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ru-RU" sz="2200" b="1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200" b="1" dirty="0" smtClean="0">
                <a:solidFill>
                  <a:schemeClr val="accent2"/>
                </a:solidFill>
                <a:latin typeface="Comic Sans MS" pitchFamily="66" charset="0"/>
              </a:rPr>
              <a:t>Обучение грамоте: </a:t>
            </a:r>
          </a:p>
          <a:p>
            <a:r>
              <a:rPr lang="ru-RU" sz="2200" b="1" dirty="0" smtClean="0">
                <a:solidFill>
                  <a:schemeClr val="accent2"/>
                </a:solidFill>
                <a:latin typeface="Comic Sans MS" pitchFamily="66" charset="0"/>
              </a:rPr>
              <a:t>	</a:t>
            </a:r>
            <a:r>
              <a:rPr lang="ru-RU" sz="2200" b="1" dirty="0" smtClean="0">
                <a:solidFill>
                  <a:srgbClr val="0070C0"/>
                </a:solidFill>
                <a:latin typeface="Comic Sans MS" pitchFamily="66" charset="0"/>
              </a:rPr>
              <a:t>Иванова Татьяна Ивановна</a:t>
            </a:r>
          </a:p>
          <a:p>
            <a:pPr marL="285750" indent="-285750" algn="ctr"/>
            <a:endParaRPr lang="ru-RU" sz="2200" b="1" u="sng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200" b="1" dirty="0" smtClean="0">
                <a:solidFill>
                  <a:schemeClr val="accent2"/>
                </a:solidFill>
                <a:latin typeface="Comic Sans MS" pitchFamily="66" charset="0"/>
              </a:rPr>
              <a:t>Математика:</a:t>
            </a:r>
          </a:p>
          <a:p>
            <a:r>
              <a:rPr lang="ru-RU" sz="2200" b="1" dirty="0" smtClean="0">
                <a:solidFill>
                  <a:schemeClr val="accent2"/>
                </a:solidFill>
                <a:latin typeface="Comic Sans MS" pitchFamily="66" charset="0"/>
              </a:rPr>
              <a:t>         </a:t>
            </a:r>
            <a:r>
              <a:rPr lang="ru-RU" sz="2200" b="1" dirty="0" smtClean="0">
                <a:solidFill>
                  <a:srgbClr val="0070C0"/>
                </a:solidFill>
                <a:latin typeface="Comic Sans MS" pitchFamily="66" charset="0"/>
              </a:rPr>
              <a:t>Кузьмина Мария Вадимовна </a:t>
            </a:r>
          </a:p>
          <a:p>
            <a:r>
              <a:rPr lang="ru-RU" sz="2200" b="1" dirty="0" smtClean="0">
                <a:solidFill>
                  <a:schemeClr val="tx2"/>
                </a:solidFill>
                <a:latin typeface="Comic Sans MS" pitchFamily="66" charset="0"/>
              </a:rPr>
              <a:t>			</a:t>
            </a:r>
          </a:p>
          <a:p>
            <a:r>
              <a:rPr lang="ru-RU" sz="22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200" b="1" dirty="0" smtClean="0">
                <a:solidFill>
                  <a:schemeClr val="accent2"/>
                </a:solidFill>
                <a:latin typeface="Comic Sans MS" pitchFamily="66" charset="0"/>
              </a:rPr>
              <a:t>Психолог: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200" b="1" dirty="0" smtClean="0">
                <a:solidFill>
                  <a:schemeClr val="accent2"/>
                </a:solidFill>
                <a:latin typeface="Comic Sans MS" pitchFamily="66" charset="0"/>
              </a:rPr>
              <a:t>	</a:t>
            </a:r>
            <a:r>
              <a:rPr lang="ru-RU" sz="2200" b="1" dirty="0" smtClean="0">
                <a:solidFill>
                  <a:srgbClr val="0070C0"/>
                </a:solidFill>
                <a:latin typeface="Comic Sans MS" pitchFamily="66" charset="0"/>
              </a:rPr>
              <a:t>Харченко Елена Александровна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2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sz="22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sz="4800" b="1" dirty="0">
              <a:solidFill>
                <a:schemeClr val="tx2"/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b="1" dirty="0" smtClean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11" name="Объект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220693"/>
            <a:ext cx="864096" cy="133608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972" y="2666481"/>
            <a:ext cx="914715" cy="137207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973" y="4221088"/>
            <a:ext cx="945212" cy="140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54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180" y="0"/>
            <a:ext cx="922118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214678" y="642918"/>
            <a:ext cx="30609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Обучение грамоте</a:t>
            </a:r>
          </a:p>
        </p:txBody>
      </p:sp>
      <p:pic>
        <p:nvPicPr>
          <p:cNvPr id="9" name="Picture 18" descr="https://static-sl.insales.ru/images/products/1/5271/251819159/173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02" y="1454664"/>
            <a:ext cx="3593109" cy="233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ximiks.ru/image/data/tovar/akvamar/2066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600" y="4048769"/>
            <a:ext cx="2589084" cy="219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cdn2.static1-sima-land.com/items/2490387/2/700-nw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70934"/>
            <a:ext cx="1328192" cy="217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211960" y="1350872"/>
            <a:ext cx="45437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solidFill>
                  <a:srgbClr val="FF0000"/>
                </a:solidFill>
              </a:rPr>
              <a:t>Что </a:t>
            </a:r>
            <a:r>
              <a:rPr lang="ru-RU" sz="2000" b="1" u="sng" dirty="0">
                <a:solidFill>
                  <a:srgbClr val="FF0000"/>
                </a:solidFill>
              </a:rPr>
              <a:t>необходимо иметь с собой на занятии?</a:t>
            </a:r>
          </a:p>
          <a:p>
            <a:r>
              <a:rPr lang="ru-RU" sz="2000" b="1" dirty="0">
                <a:solidFill>
                  <a:srgbClr val="7030A0"/>
                </a:solidFill>
              </a:rPr>
              <a:t>1. Пособие Н.А. Федосова «От слова к букве» Часть №1(1-ое полугодие); часть № 2(2-ое полугодие)</a:t>
            </a:r>
          </a:p>
          <a:p>
            <a:r>
              <a:rPr lang="ru-RU" sz="2000" b="1" dirty="0">
                <a:solidFill>
                  <a:srgbClr val="7030A0"/>
                </a:solidFill>
              </a:rPr>
              <a:t>2. Цветные карандаши( не менее 6 цветов)</a:t>
            </a:r>
          </a:p>
          <a:p>
            <a:r>
              <a:rPr lang="ru-RU" sz="2000" b="1" dirty="0">
                <a:solidFill>
                  <a:srgbClr val="7030A0"/>
                </a:solidFill>
              </a:rPr>
              <a:t>3. Папка А4 с файлами(10-15 </a:t>
            </a:r>
            <a:r>
              <a:rPr lang="ru-RU" sz="2000" b="1" dirty="0" err="1">
                <a:solidFill>
                  <a:srgbClr val="7030A0"/>
                </a:solidFill>
              </a:rPr>
              <a:t>шт</a:t>
            </a:r>
            <a:r>
              <a:rPr lang="ru-RU" sz="2000" b="1" dirty="0">
                <a:solidFill>
                  <a:srgbClr val="7030A0"/>
                </a:solidFill>
              </a:rPr>
              <a:t>) </a:t>
            </a:r>
            <a:endParaRPr lang="ru-RU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8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118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85786" y="1142984"/>
            <a:ext cx="791829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u="sng" dirty="0" smtClean="0">
                <a:solidFill>
                  <a:schemeClr val="accent2"/>
                </a:solidFill>
                <a:latin typeface="Comic Sans MS" pitchFamily="66" charset="0"/>
              </a:rPr>
              <a:t>Большое внимание уделяется:</a:t>
            </a:r>
          </a:p>
          <a:p>
            <a:pPr marL="285750" indent="-285750">
              <a:spcBef>
                <a:spcPct val="50000"/>
              </a:spcBef>
              <a:buFontTx/>
              <a:buChar char="•"/>
            </a:pP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звуковому анализу слов;</a:t>
            </a:r>
          </a:p>
          <a:p>
            <a:pPr marL="285750" indent="-285750">
              <a:spcBef>
                <a:spcPct val="50000"/>
              </a:spcBef>
              <a:buFontTx/>
              <a:buChar char="•"/>
            </a:pP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работе над фонематическим слухом;</a:t>
            </a:r>
          </a:p>
          <a:p>
            <a:pPr marL="285750" indent="-285750">
              <a:spcBef>
                <a:spcPct val="50000"/>
              </a:spcBef>
              <a:buFontTx/>
              <a:buChar char="•"/>
            </a:pP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развитию диалогической речи;</a:t>
            </a:r>
          </a:p>
          <a:p>
            <a:pPr marL="285750" indent="-285750">
              <a:spcBef>
                <a:spcPct val="50000"/>
              </a:spcBef>
              <a:buFontTx/>
              <a:buChar char="•"/>
            </a:pPr>
            <a:r>
              <a:rPr lang="ru-RU" sz="2400" b="1" dirty="0" smtClean="0">
                <a:solidFill>
                  <a:schemeClr val="tx2"/>
                </a:solidFill>
                <a:latin typeface="Comic Sans MS" pitchFamily="66" charset="0"/>
              </a:rPr>
              <a:t>развитию умений задавать вопросы и отвечать    на них;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500042"/>
            <a:ext cx="30609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Обучение грамоте</a:t>
            </a:r>
          </a:p>
        </p:txBody>
      </p:sp>
    </p:spTree>
    <p:extLst>
      <p:ext uri="{BB962C8B-B14F-4D97-AF65-F5344CB8AC3E}">
        <p14:creationId xmlns:p14="http://schemas.microsoft.com/office/powerpoint/2010/main" val="4448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376</Words>
  <Application>Microsoft Office PowerPoint</Application>
  <PresentationFormat>Экран (4:3)</PresentationFormat>
  <Paragraphs>91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Comic Sans MS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unknown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unknown</dc:creator>
  <cp:lastModifiedBy>Светлана Юрьевна Солодянкина</cp:lastModifiedBy>
  <cp:revision>58</cp:revision>
  <cp:lastPrinted>2021-10-05T13:39:42Z</cp:lastPrinted>
  <dcterms:created xsi:type="dcterms:W3CDTF">2015-09-13T20:13:54Z</dcterms:created>
  <dcterms:modified xsi:type="dcterms:W3CDTF">2021-10-06T14:02:15Z</dcterms:modified>
</cp:coreProperties>
</file>